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0287000" cx="18288000"/>
  <p:notesSz cx="6858000" cy="9144000"/>
  <p:embeddedFontLst>
    <p:embeddedFont>
      <p:font typeface="Poppins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8" roundtripDataSignature="AMtx7mih36kaVbcn3HtFiKBZhN0KlR21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6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500bef37b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500bef37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00bef37b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500bef3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500bef37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500bef37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99b644618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99b6446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500bef37b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500bef37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4274df3b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4274df3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4274df3b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4274df3b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99b64461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99b6446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4274df3b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4274df3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4274df3b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4274df3b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1c0beff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b1c0bef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500bef37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500bef3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4274df3b9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4274df3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4274df3b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4274df3b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5de9cef9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5de9ce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2de27b8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f2de27b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99b6446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c99b644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4274df3b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4274df3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500bef37b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500bef37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99b64461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99b6446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500bef37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500bef37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4274df3b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4274df3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markdownguide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mailto:contato@youthidiomas.com.br" TargetMode="External"/><Relationship Id="rId10" Type="http://schemas.openxmlformats.org/officeDocument/2006/relationships/hyperlink" Target="https://api.whatsapp.com/send?phone=5585985249935&amp;text=Ol%C3%A1%2C+gostaria+de+saber+mais+sobre+os+cursos+de+tecnologia+e+idiomas%C2%A0da%C2%A0Youth%C2%A0%3A%29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hyperlink" Target="http://www.instagram.com/youthidiomas" TargetMode="External"/><Relationship Id="rId5" Type="http://schemas.openxmlformats.org/officeDocument/2006/relationships/hyperlink" Target="http://www.instagram.com/youthidiomas" TargetMode="External"/><Relationship Id="rId6" Type="http://schemas.openxmlformats.org/officeDocument/2006/relationships/image" Target="../media/image27.png"/><Relationship Id="rId7" Type="http://schemas.openxmlformats.org/officeDocument/2006/relationships/hyperlink" Target="mailto:contato@youthidiomas.com.br" TargetMode="External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93268" y="127922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PROJETO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1300284" y="1262685"/>
            <a:ext cx="656861" cy="459803"/>
          </a:xfrm>
          <a:custGeom>
            <a:rect b="b" l="l" r="r" t="t"/>
            <a:pathLst>
              <a:path extrusionOk="0" h="459803" w="656861">
                <a:moveTo>
                  <a:pt x="0" y="0"/>
                </a:moveTo>
                <a:lnTo>
                  <a:pt x="656861" y="0"/>
                </a:lnTo>
                <a:lnTo>
                  <a:pt x="656861" y="459803"/>
                </a:lnTo>
                <a:lnTo>
                  <a:pt x="0" y="459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9486254" y="1557600"/>
            <a:ext cx="7192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12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FUTURO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892650" y="930537"/>
            <a:ext cx="3412360" cy="2353560"/>
          </a:xfrm>
          <a:custGeom>
            <a:rect b="b" l="l" r="r" t="t"/>
            <a:pathLst>
              <a:path extrusionOk="0" h="2353560" w="3412360">
                <a:moveTo>
                  <a:pt x="0" y="0"/>
                </a:moveTo>
                <a:lnTo>
                  <a:pt x="3412360" y="0"/>
                </a:lnTo>
                <a:lnTo>
                  <a:pt x="3412360" y="2353561"/>
                </a:lnTo>
                <a:lnTo>
                  <a:pt x="0" y="2353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5756" l="-16055" r="-16055" t="-45756"/>
            </a:stretch>
          </a:blipFill>
          <a:ln>
            <a:noFill/>
          </a:ln>
        </p:spPr>
      </p:sp>
      <p:sp>
        <p:nvSpPr>
          <p:cNvPr id="88" name="Google Shape;88;p1"/>
          <p:cNvSpPr txBox="1"/>
          <p:nvPr/>
        </p:nvSpPr>
        <p:spPr>
          <a:xfrm>
            <a:off x="12351661" y="1246300"/>
            <a:ext cx="313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EDUCAÇÃO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7700" y="4723650"/>
            <a:ext cx="18288000" cy="32091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280099" y="5264350"/>
            <a:ext cx="8503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1121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&amp; github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195350" y="8096250"/>
            <a:ext cx="3066000" cy="2183100"/>
          </a:xfrm>
          <a:prstGeom prst="rect">
            <a:avLst/>
          </a:prstGeom>
          <a:solidFill>
            <a:srgbClr val="03030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388993" y="5047176"/>
            <a:ext cx="29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D9BD34"/>
                </a:solidFill>
                <a:latin typeface="Calibri"/>
                <a:ea typeface="Calibri"/>
                <a:cs typeface="Calibri"/>
                <a:sym typeface="Calibri"/>
              </a:rPr>
              <a:t>MÓDULO 03</a:t>
            </a:r>
            <a:endParaRPr b="1" i="0" sz="32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3389000" y="6808025"/>
            <a:ext cx="1964400" cy="459900"/>
          </a:xfrm>
          <a:prstGeom prst="roundRect">
            <a:avLst>
              <a:gd fmla="val 16667" name="adj"/>
            </a:avLst>
          </a:prstGeom>
          <a:solidFill>
            <a:srgbClr val="160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AULA 01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499954">
            <a:off x="10553293" y="3109771"/>
            <a:ext cx="7856424" cy="7856424"/>
          </a:xfrm>
          <a:custGeom>
            <a:rect b="b" l="l" r="r" t="t"/>
            <a:pathLst>
              <a:path extrusionOk="0" h="7852008" w="7852008">
                <a:moveTo>
                  <a:pt x="0" y="0"/>
                </a:moveTo>
                <a:lnTo>
                  <a:pt x="7852008" y="0"/>
                </a:lnTo>
                <a:lnTo>
                  <a:pt x="7852008" y="7852009"/>
                </a:lnTo>
                <a:lnTo>
                  <a:pt x="0" y="7852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15103" r="0" t="53757"/>
          <a:stretch/>
        </p:blipFill>
        <p:spPr>
          <a:xfrm rot="1538247">
            <a:off x="2878131" y="8196129"/>
            <a:ext cx="5945240" cy="242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500bef37b_0_65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c500bef37b_0_65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omo criar um CodeSpace? -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c500bef37b_0_65"/>
          <p:cNvSpPr txBox="1"/>
          <p:nvPr/>
        </p:nvSpPr>
        <p:spPr>
          <a:xfrm>
            <a:off x="870300" y="2099625"/>
            <a:ext cx="1687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codeSpace é gratuito por 60 horas por mês, mas existem versões pagas que além de melhorar a qualidade da máquina virtual com mais ram, processadores, armazenamento e etc.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" name="Google Shape;195;g2c500bef37b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500" y="3264150"/>
            <a:ext cx="10551849" cy="66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500bef37b_0_65"/>
          <p:cNvSpPr txBox="1"/>
          <p:nvPr/>
        </p:nvSpPr>
        <p:spPr>
          <a:xfrm>
            <a:off x="1003175" y="3935250"/>
            <a:ext cx="5591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Quando criarmos o nosso repositório existe um botão chamado </a:t>
            </a: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code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partir dele podemos criar o nosso ambiente de desenvolvimento.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500bef37b_0_59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c500bef37b_0_59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um arquivo README.MD?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c500bef37b_0_59"/>
          <p:cNvSpPr txBox="1"/>
          <p:nvPr/>
        </p:nvSpPr>
        <p:spPr>
          <a:xfrm>
            <a:off x="1425450" y="2172900"/>
            <a:ext cx="1543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 arquivo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README.MD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é um arquivo que normalmente contém informações sobre o nosso projeto como uma forma de documentação para pessoas que se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interessarem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 queiram experimentar.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 ele você pode passar um “passo-a-passo” de como a pessoa pode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utilizá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-lo.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Normalmente esse arquivo é escrito na linguagem </a:t>
            </a:r>
            <a:r>
              <a:rPr b="1" lang="en-US" sz="3000" u="sng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!.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500bef37b_0_88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c500bef37b_0_88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um arquivo Markdown?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c500bef37b_0_88"/>
          <p:cNvSpPr txBox="1"/>
          <p:nvPr/>
        </p:nvSpPr>
        <p:spPr>
          <a:xfrm>
            <a:off x="1425450" y="2172900"/>
            <a:ext cx="15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Markdown é uma extensão de arquivo que serve para escrevermos textos que serão convertidos em HTML. Você escreve usando uma sintaxe de simples leitura e fácil escrita e depois esse texto é transformado em um HTML válido.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g2c500bef37b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63" y="3742800"/>
            <a:ext cx="15583477" cy="62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99b644618_0_81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c99b644618_0_81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um arquivo Markdown?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99b644618_0_81"/>
          <p:cNvSpPr txBox="1"/>
          <p:nvPr/>
        </p:nvSpPr>
        <p:spPr>
          <a:xfrm>
            <a:off x="1223950" y="2003400"/>
            <a:ext cx="15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Markdown é uma extensão de arquivo que serve para escrevermos textos que serão convertidos em HTML. Você escreve usando uma sintaxe de simples leitura e fácil escrita e depois esse texto é transformado em um HTML válido.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2c99b644618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88" y="4061075"/>
            <a:ext cx="44005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99b644618_0_81"/>
          <p:cNvPicPr preferRelativeResize="0"/>
          <p:nvPr/>
        </p:nvPicPr>
        <p:blipFill rotWithShape="1">
          <a:blip r:embed="rId4">
            <a:alphaModFix/>
          </a:blip>
          <a:srcRect b="20886" l="2034" r="15924" t="0"/>
          <a:stretch/>
        </p:blipFill>
        <p:spPr>
          <a:xfrm>
            <a:off x="901413" y="7809700"/>
            <a:ext cx="4472725" cy="21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99b644618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350" y="4104275"/>
            <a:ext cx="335280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c99b644618_0_81"/>
          <p:cNvSpPr txBox="1"/>
          <p:nvPr/>
        </p:nvSpPr>
        <p:spPr>
          <a:xfrm>
            <a:off x="937500" y="3429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Títulos</a:t>
            </a:r>
            <a:endParaRPr b="1">
              <a:solidFill>
                <a:srgbClr val="D9BD34"/>
              </a:solidFill>
            </a:endParaRPr>
          </a:p>
        </p:txBody>
      </p:sp>
      <p:sp>
        <p:nvSpPr>
          <p:cNvPr id="223" name="Google Shape;223;g2c99b644618_0_81"/>
          <p:cNvSpPr txBox="1"/>
          <p:nvPr/>
        </p:nvSpPr>
        <p:spPr>
          <a:xfrm>
            <a:off x="903975" y="7138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Destaque</a:t>
            </a:r>
            <a:endParaRPr b="1">
              <a:solidFill>
                <a:srgbClr val="D9BD34"/>
              </a:solidFill>
            </a:endParaRPr>
          </a:p>
        </p:txBody>
      </p:sp>
      <p:sp>
        <p:nvSpPr>
          <p:cNvPr id="224" name="Google Shape;224;g2c99b644618_0_81"/>
          <p:cNvSpPr txBox="1"/>
          <p:nvPr/>
        </p:nvSpPr>
        <p:spPr>
          <a:xfrm>
            <a:off x="6351338" y="3429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Listas</a:t>
            </a:r>
            <a:endParaRPr b="1">
              <a:solidFill>
                <a:srgbClr val="D9BD34"/>
              </a:solidFill>
            </a:endParaRPr>
          </a:p>
        </p:txBody>
      </p:sp>
      <p:pic>
        <p:nvPicPr>
          <p:cNvPr id="225" name="Google Shape;225;g2c99b644618_0_81"/>
          <p:cNvPicPr preferRelativeResize="0"/>
          <p:nvPr/>
        </p:nvPicPr>
        <p:blipFill rotWithShape="1">
          <a:blip r:embed="rId6">
            <a:alphaModFix/>
          </a:blip>
          <a:srcRect b="25301" l="0" r="0" t="27274"/>
          <a:stretch/>
        </p:blipFill>
        <p:spPr>
          <a:xfrm>
            <a:off x="10474575" y="4133050"/>
            <a:ext cx="7139324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c99b644618_0_81"/>
          <p:cNvSpPr txBox="1"/>
          <p:nvPr/>
        </p:nvSpPr>
        <p:spPr>
          <a:xfrm>
            <a:off x="10364650" y="34577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Citação</a:t>
            </a:r>
            <a:endParaRPr b="1">
              <a:solidFill>
                <a:srgbClr val="D9BD34"/>
              </a:solidFill>
            </a:endParaRPr>
          </a:p>
        </p:txBody>
      </p:sp>
      <p:pic>
        <p:nvPicPr>
          <p:cNvPr id="227" name="Google Shape;227;g2c99b644618_0_81"/>
          <p:cNvPicPr preferRelativeResize="0"/>
          <p:nvPr/>
        </p:nvPicPr>
        <p:blipFill rotWithShape="1">
          <a:blip r:embed="rId7">
            <a:alphaModFix/>
          </a:blip>
          <a:srcRect b="0" l="0" r="7918" t="0"/>
          <a:stretch/>
        </p:blipFill>
        <p:spPr>
          <a:xfrm>
            <a:off x="10474575" y="5639000"/>
            <a:ext cx="71393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c99b644618_0_81"/>
          <p:cNvSpPr txBox="1"/>
          <p:nvPr/>
        </p:nvSpPr>
        <p:spPr>
          <a:xfrm>
            <a:off x="10474575" y="5085225"/>
            <a:ext cx="44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Linha horizontal</a:t>
            </a:r>
            <a:endParaRPr b="1">
              <a:solidFill>
                <a:srgbClr val="D9BD34"/>
              </a:solidFill>
            </a:endParaRPr>
          </a:p>
        </p:txBody>
      </p:sp>
      <p:pic>
        <p:nvPicPr>
          <p:cNvPr id="229" name="Google Shape;229;g2c99b644618_0_81"/>
          <p:cNvPicPr preferRelativeResize="0"/>
          <p:nvPr/>
        </p:nvPicPr>
        <p:blipFill rotWithShape="1">
          <a:blip r:embed="rId8">
            <a:alphaModFix/>
          </a:blip>
          <a:srcRect b="0" l="0" r="26040" t="0"/>
          <a:stretch/>
        </p:blipFill>
        <p:spPr>
          <a:xfrm>
            <a:off x="10474587" y="7387950"/>
            <a:ext cx="7249251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c99b644618_0_81"/>
          <p:cNvSpPr txBox="1"/>
          <p:nvPr/>
        </p:nvSpPr>
        <p:spPr>
          <a:xfrm>
            <a:off x="10474575" y="6712675"/>
            <a:ext cx="59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Formatação de código</a:t>
            </a:r>
            <a:endParaRPr b="1">
              <a:solidFill>
                <a:srgbClr val="D9BD34"/>
              </a:solidFill>
            </a:endParaRPr>
          </a:p>
        </p:txBody>
      </p:sp>
      <p:sp>
        <p:nvSpPr>
          <p:cNvPr id="231" name="Google Shape;231;g2c99b644618_0_81"/>
          <p:cNvSpPr txBox="1"/>
          <p:nvPr/>
        </p:nvSpPr>
        <p:spPr>
          <a:xfrm>
            <a:off x="6351350" y="8447875"/>
            <a:ext cx="595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Inserir imagem</a:t>
            </a:r>
            <a:endParaRPr b="1">
              <a:solidFill>
                <a:srgbClr val="D9BD34"/>
              </a:solidFill>
            </a:endParaRPr>
          </a:p>
        </p:txBody>
      </p:sp>
      <p:pic>
        <p:nvPicPr>
          <p:cNvPr id="232" name="Google Shape;232;g2c99b644618_0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1350" y="9123150"/>
            <a:ext cx="11717441" cy="8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500bef37b_0_101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c500bef37b_0_101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c500bef37b_0_101"/>
          <p:cNvSpPr txBox="1"/>
          <p:nvPr/>
        </p:nvSpPr>
        <p:spPr>
          <a:xfrm>
            <a:off x="1425450" y="2172900"/>
            <a:ext cx="154371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bit</a:t>
            </a:r>
            <a:r>
              <a:rPr lang="en-US" sz="5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56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ly</a:t>
            </a:r>
            <a:r>
              <a:rPr lang="en-US" sz="5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5600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regas</a:t>
            </a:r>
            <a:r>
              <a:rPr lang="en-US" sz="56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Markdown</a:t>
            </a:r>
            <a:endParaRPr sz="5600">
              <a:solidFill>
                <a:srgbClr val="D9BD3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Utilizando os conceitos de markdown faça um arquivo do tipo README.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Coloque o seu nome como a maior informação da página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uma lista com 3 linguagens de programação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uma citação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Coloque uma imagem no seu markdown!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274df3b9_0_3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c4274df3b9_0_3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Agora p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ense no seguinte</a:t>
            </a: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c4274df3b9_0_30"/>
          <p:cNvSpPr txBox="1"/>
          <p:nvPr/>
        </p:nvSpPr>
        <p:spPr>
          <a:xfrm>
            <a:off x="1340075" y="3254250"/>
            <a:ext cx="1543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Pense no seguinte, você enviou o seu código para o github, porém decidiu fazer alterações nele: adicionando/removendo dentre outras coisas, porém percebeu que agora a versão do github está desatualizada, como fazer para subir as suas alterações para lá? A resposta é simples! GIT!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4274df3b9_0_22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c4274df3b9_0_22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o Git?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c4274df3b9_0_22"/>
          <p:cNvSpPr txBox="1"/>
          <p:nvPr/>
        </p:nvSpPr>
        <p:spPr>
          <a:xfrm>
            <a:off x="1425450" y="2172900"/>
            <a:ext cx="1543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Enquanto github é uma ferramenta de hospedagem de código o git é uma ferramenta de versionamento de código.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git de uma maneira mais simples é uma ferramenta que fica monitorando as alterações do código que está na nossa máquina e quando tudo estiver pronto, podemos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enviar as alterações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para o local onde o código está hospedado.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4" name="Google Shape;254;g2c4274df3b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25" y="5749150"/>
            <a:ext cx="12898675" cy="3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99b644618_0_28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c99b644618_0_28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Fluxo de trabalho com o Git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2c99b64461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975" y="2546600"/>
            <a:ext cx="14089848" cy="65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4274df3b9_0_42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c4274df3b9_0_42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Comandos básicos do Git - git init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c4274df3b9_0_42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9" name="Google Shape;269;g2c4274df3b9_0_42"/>
          <p:cNvSpPr txBox="1"/>
          <p:nvPr/>
        </p:nvSpPr>
        <p:spPr>
          <a:xfrm>
            <a:off x="1425450" y="2172900"/>
            <a:ext cx="1543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Primeiro comando que devemos fazer em nosso projeto, pois com ele podemos começar a monitorar as mudanças feitas em nosso projeto.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g2c4274df3b9_0_42"/>
          <p:cNvSpPr txBox="1"/>
          <p:nvPr/>
        </p:nvSpPr>
        <p:spPr>
          <a:xfrm>
            <a:off x="2448450" y="517070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init 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4274df3b9_0_5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2c4274df3b9_0_5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Comandos básicos do Git - git status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c4274df3b9_0_50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8" name="Google Shape;278;g2c4274df3b9_0_50"/>
          <p:cNvSpPr txBox="1"/>
          <p:nvPr/>
        </p:nvSpPr>
        <p:spPr>
          <a:xfrm>
            <a:off x="1425450" y="2172900"/>
            <a:ext cx="1543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Como o nome já diz esse comando mostra o status da nossa aplicação com os arquivos que estamos lidando e ele irá mostrar o seguinte: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Arquivos modificados (modified)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Arquivos deletados (deleted)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Arquivos que queremos levar para o github (stage)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Arquivos que criarmos (untracked)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2c4274df3b9_0_50"/>
          <p:cNvSpPr txBox="1"/>
          <p:nvPr/>
        </p:nvSpPr>
        <p:spPr>
          <a:xfrm>
            <a:off x="2448450" y="6765475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status</a:t>
            </a:r>
            <a:endParaRPr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2b1c0befff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15307">
            <a:off x="1850350" y="2157938"/>
            <a:ext cx="5937175" cy="84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b1c0befff7_0_0"/>
          <p:cNvSpPr/>
          <p:nvPr/>
        </p:nvSpPr>
        <p:spPr>
          <a:xfrm>
            <a:off x="5484375" y="378750"/>
            <a:ext cx="7018800" cy="9529500"/>
          </a:xfrm>
          <a:prstGeom prst="roundRect">
            <a:avLst>
              <a:gd fmla="val 7479" name="adj"/>
            </a:avLst>
          </a:prstGeom>
          <a:gradFill>
            <a:gsLst>
              <a:gs pos="0">
                <a:srgbClr val="757575">
                  <a:alpha val="74509"/>
                </a:srgbClr>
              </a:gs>
              <a:gs pos="100000">
                <a:srgbClr val="121219">
                  <a:alpha val="7450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b1c0befff7_0_0"/>
          <p:cNvSpPr txBox="1"/>
          <p:nvPr/>
        </p:nvSpPr>
        <p:spPr>
          <a:xfrm>
            <a:off x="9309899" y="2157950"/>
            <a:ext cx="216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8F8F8"/>
                </a:solidFill>
                <a:latin typeface="Calibri"/>
                <a:ea typeface="Calibri"/>
                <a:cs typeface="Calibri"/>
                <a:sym typeface="Calibri"/>
              </a:rPr>
              <a:t>CONTEÚDOS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b1c0befff7_0_0"/>
          <p:cNvSpPr txBox="1"/>
          <p:nvPr/>
        </p:nvSpPr>
        <p:spPr>
          <a:xfrm>
            <a:off x="6739500" y="660200"/>
            <a:ext cx="48090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i="0" lang="en-US" sz="10616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AULA 01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b1c0befff7_0_0"/>
          <p:cNvSpPr txBox="1"/>
          <p:nvPr/>
        </p:nvSpPr>
        <p:spPr>
          <a:xfrm>
            <a:off x="6309900" y="3136100"/>
            <a:ext cx="57195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 e Github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Introdução ao Github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Introdução ao Git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Exercicios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500bef37b_0_6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c500bef37b_0_6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Comandos básicos do Git - git add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c500bef37b_0_6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7" name="Google Shape;287;g2c500bef37b_0_6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8" name="Google Shape;288;g2c500bef37b_0_6"/>
          <p:cNvSpPr txBox="1"/>
          <p:nvPr/>
        </p:nvSpPr>
        <p:spPr>
          <a:xfrm>
            <a:off x="2448450" y="6765475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add nome_do_arquivo</a:t>
            </a:r>
            <a:endParaRPr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g2c500bef37b_0_6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0" name="Google Shape;290;g2c500bef37b_0_6"/>
          <p:cNvSpPr txBox="1"/>
          <p:nvPr/>
        </p:nvSpPr>
        <p:spPr>
          <a:xfrm>
            <a:off x="1425450" y="2172900"/>
            <a:ext cx="15437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Como falado anteriormente o git possui varios estados para os nossos arquivos e um deles é o de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staged (palco).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Esse status significa que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desejamos selecionar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determinados arquivos para leva-los para o github.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 deixarmos um arquivo dessa maneira podemos usar o comando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git add,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Pois com esse comando iremos selecionar os arquivos que desejamos levar para o github.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4274df3b9_0_6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c4274df3b9_0_64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Comandos básicos do Git - git commit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c4274df3b9_0_64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8" name="Google Shape;298;g2c4274df3b9_0_64"/>
          <p:cNvSpPr txBox="1"/>
          <p:nvPr/>
        </p:nvSpPr>
        <p:spPr>
          <a:xfrm>
            <a:off x="1425450" y="2172900"/>
            <a:ext cx="15437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Quando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desejamos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que nossos arquivos sejam enviados para o github temos que utilizar o git commit que é um registro de todos as alterações que fizemos até então e queremos enviar para o github. Acompanhado desse comando temos que colocar uma mensagem para explicar as modificações/alterações que fizemos em nosso(s) arquivos.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g2c4274df3b9_0_64"/>
          <p:cNvSpPr txBox="1"/>
          <p:nvPr/>
        </p:nvSpPr>
        <p:spPr>
          <a:xfrm>
            <a:off x="1579950" y="5536000"/>
            <a:ext cx="15128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commit -m ‘mensagem explicando a modificação’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4274df3b9_0_57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2c4274df3b9_0_57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Comandos básicos do Git - git push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c4274df3b9_0_57"/>
          <p:cNvSpPr txBox="1"/>
          <p:nvPr/>
        </p:nvSpPr>
        <p:spPr>
          <a:xfrm>
            <a:off x="1425450" y="2172900"/>
            <a:ext cx="154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307" name="Google Shape;307;g2c4274df3b9_0_57"/>
          <p:cNvSpPr txBox="1"/>
          <p:nvPr/>
        </p:nvSpPr>
        <p:spPr>
          <a:xfrm>
            <a:off x="1425450" y="2172900"/>
            <a:ext cx="1543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Esse comando pegará todas as modificações que fizemos até então e levará para o repositório de origem no github.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 suma ele irá atualizar o nosso projeto com as diferenças da nossa máquina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g2c4274df3b9_0_57"/>
          <p:cNvSpPr txBox="1"/>
          <p:nvPr/>
        </p:nvSpPr>
        <p:spPr>
          <a:xfrm>
            <a:off x="1825650" y="5308350"/>
            <a:ext cx="13391100" cy="800400"/>
          </a:xfrm>
          <a:prstGeom prst="rect">
            <a:avLst/>
          </a:prstGeom>
          <a:solidFill>
            <a:srgbClr val="0A0A0A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git push nome-branch</a:t>
            </a:r>
            <a:endParaRPr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5de9cef9f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c5de9cef9f_0_0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c5de9cef9f_0_0"/>
          <p:cNvSpPr txBox="1"/>
          <p:nvPr/>
        </p:nvSpPr>
        <p:spPr>
          <a:xfrm>
            <a:off x="1425450" y="2172900"/>
            <a:ext cx="15437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OBS: CADA QUESTÃO TEM QUE FICAR EM UM ARQUIVO DIFERENTE!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duas variáveis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numéricas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 descubra qual é a maior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Crie uma lista com 3 linguagens de programação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uma lista que tenha números de 1 até 100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Faça uma lista que tenha 100 números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aleatórios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entre 0 a 100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AutoNum type="arabicPeriod"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Adicione cada arquivo ao github.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"/>
          <p:cNvSpPr/>
          <p:nvPr/>
        </p:nvSpPr>
        <p:spPr>
          <a:xfrm flipH="1">
            <a:off x="-15377" y="216996"/>
            <a:ext cx="18303377" cy="10081658"/>
          </a:xfrm>
          <a:custGeom>
            <a:rect b="b" l="l" r="r" t="t"/>
            <a:pathLst>
              <a:path extrusionOk="0" h="15814365" w="18967230">
                <a:moveTo>
                  <a:pt x="18967230" y="0"/>
                </a:moveTo>
                <a:lnTo>
                  <a:pt x="0" y="0"/>
                </a:lnTo>
                <a:lnTo>
                  <a:pt x="0" y="15814365"/>
                </a:lnTo>
                <a:lnTo>
                  <a:pt x="18967230" y="15814365"/>
                </a:lnTo>
                <a:lnTo>
                  <a:pt x="18967230" y="0"/>
                </a:lnTo>
                <a:close/>
              </a:path>
            </a:pathLst>
          </a:custGeom>
          <a:blipFill rotWithShape="1">
            <a:blip r:embed="rId3">
              <a:alphaModFix amt="9999"/>
            </a:blip>
            <a:stretch>
              <a:fillRect b="-1353" l="-1138" r="-478" t="-20514"/>
            </a:stretch>
          </a:blipFill>
          <a:ln>
            <a:noFill/>
          </a:ln>
        </p:spPr>
      </p:sp>
      <p:sp>
        <p:nvSpPr>
          <p:cNvPr id="321" name="Google Shape;321;p3"/>
          <p:cNvSpPr/>
          <p:nvPr/>
        </p:nvSpPr>
        <p:spPr>
          <a:xfrm>
            <a:off x="5800667" y="1739276"/>
            <a:ext cx="5969736" cy="4250773"/>
          </a:xfrm>
          <a:custGeom>
            <a:rect b="b" l="l" r="r" t="t"/>
            <a:pathLst>
              <a:path extrusionOk="0" h="4250773" w="5969736">
                <a:moveTo>
                  <a:pt x="0" y="0"/>
                </a:moveTo>
                <a:lnTo>
                  <a:pt x="5969736" y="0"/>
                </a:lnTo>
                <a:lnTo>
                  <a:pt x="5969736" y="4250773"/>
                </a:lnTo>
                <a:lnTo>
                  <a:pt x="0" y="4250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2678" l="-8567" r="-8565" t="-31816"/>
            </a:stretch>
          </a:blipFill>
          <a:ln>
            <a:noFill/>
          </a:ln>
        </p:spPr>
      </p:sp>
      <p:sp>
        <p:nvSpPr>
          <p:cNvPr id="322" name="Google Shape;322;p3">
            <a:hlinkClick r:id="rId5"/>
          </p:cNvPr>
          <p:cNvSpPr/>
          <p:nvPr/>
        </p:nvSpPr>
        <p:spPr>
          <a:xfrm>
            <a:off x="9355967" y="6458544"/>
            <a:ext cx="443805" cy="443805"/>
          </a:xfrm>
          <a:custGeom>
            <a:rect b="b" l="l" r="r" t="t"/>
            <a:pathLst>
              <a:path extrusionOk="0" h="443805" w="443805">
                <a:moveTo>
                  <a:pt x="0" y="0"/>
                </a:moveTo>
                <a:lnTo>
                  <a:pt x="443805" y="0"/>
                </a:lnTo>
                <a:lnTo>
                  <a:pt x="443805" y="443805"/>
                </a:lnTo>
                <a:lnTo>
                  <a:pt x="0" y="44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3">
            <a:hlinkClick r:id="rId7"/>
          </p:cNvPr>
          <p:cNvSpPr/>
          <p:nvPr/>
        </p:nvSpPr>
        <p:spPr>
          <a:xfrm>
            <a:off x="6170582" y="7340494"/>
            <a:ext cx="581430" cy="494275"/>
          </a:xfrm>
          <a:custGeom>
            <a:rect b="b" l="l" r="r" t="t"/>
            <a:pathLst>
              <a:path extrusionOk="0" h="494275" w="581430">
                <a:moveTo>
                  <a:pt x="0" y="0"/>
                </a:moveTo>
                <a:lnTo>
                  <a:pt x="581430" y="0"/>
                </a:lnTo>
                <a:lnTo>
                  <a:pt x="581430" y="494275"/>
                </a:lnTo>
                <a:lnTo>
                  <a:pt x="0" y="494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"/>
          <p:cNvSpPr txBox="1"/>
          <p:nvPr/>
        </p:nvSpPr>
        <p:spPr>
          <a:xfrm>
            <a:off x="9946067" y="6485349"/>
            <a:ext cx="2682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youth</a:t>
            </a:r>
            <a:r>
              <a:rPr b="1" i="0" lang="en-US" sz="275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space</a:t>
            </a:r>
            <a:endParaRPr b="1" i="0" sz="275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"/>
          <p:cNvSpPr txBox="1"/>
          <p:nvPr/>
        </p:nvSpPr>
        <p:spPr>
          <a:xfrm>
            <a:off x="8607087" y="9024115"/>
            <a:ext cx="1308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9"/>
              <a:buFont typeface="Arial"/>
              <a:buNone/>
            </a:pPr>
            <a:r>
              <a:rPr b="1" i="0" lang="en-US" sz="15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</a:t>
            </a:r>
            <a:r>
              <a:rPr b="1"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15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"/>
          <p:cNvSpPr txBox="1"/>
          <p:nvPr/>
        </p:nvSpPr>
        <p:spPr>
          <a:xfrm>
            <a:off x="5961223" y="6485349"/>
            <a:ext cx="3068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9"/>
              <a:buFont typeface="Arial"/>
              <a:buNone/>
            </a:pPr>
            <a:r>
              <a:rPr b="1" i="0" lang="en-US" sz="27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(85) 98524-9935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 txBox="1"/>
          <p:nvPr/>
        </p:nvSpPr>
        <p:spPr>
          <a:xfrm>
            <a:off x="6674900" y="8605725"/>
            <a:ext cx="5172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86"/>
              <a:buFont typeface="Arial"/>
              <a:buNone/>
            </a:pPr>
            <a:r>
              <a:rPr b="1" i="0" lang="en-US" sz="225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https://www.youthspace.com.br/</a:t>
            </a:r>
            <a:endParaRPr b="0" i="0" sz="225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"/>
          <p:cNvSpPr txBox="1"/>
          <p:nvPr/>
        </p:nvSpPr>
        <p:spPr>
          <a:xfrm>
            <a:off x="6752012" y="7370826"/>
            <a:ext cx="5018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b="1" i="0" lang="en-US" sz="2299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contato@youthidiomas.com.br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2de27b8f5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f2de27b8f5_0_0"/>
          <p:cNvSpPr txBox="1"/>
          <p:nvPr/>
        </p:nvSpPr>
        <p:spPr>
          <a:xfrm>
            <a:off x="673450" y="910450"/>
            <a:ext cx="1761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 e GitHub - https://dontpad.com/git_aula1</a:t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f2de27b8f5_0_0"/>
          <p:cNvSpPr txBox="1"/>
          <p:nvPr/>
        </p:nvSpPr>
        <p:spPr>
          <a:xfrm>
            <a:off x="84025" y="4573825"/>
            <a:ext cx="698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Sistema de controle de versão distribuído.  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" name="Google Shape;112;g1f2de27b8f5_0_0"/>
          <p:cNvPicPr preferRelativeResize="0"/>
          <p:nvPr/>
        </p:nvPicPr>
        <p:blipFill rotWithShape="1">
          <a:blip r:embed="rId3">
            <a:alphaModFix/>
          </a:blip>
          <a:srcRect b="-1217" l="1200" r="-1200" t="22141"/>
          <a:stretch/>
        </p:blipFill>
        <p:spPr>
          <a:xfrm>
            <a:off x="9094613" y="1905950"/>
            <a:ext cx="7417774" cy="32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f2de27b8f5_0_0"/>
          <p:cNvSpPr txBox="1"/>
          <p:nvPr/>
        </p:nvSpPr>
        <p:spPr>
          <a:xfrm>
            <a:off x="7319050" y="4342975"/>
            <a:ext cx="1096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Portal social e colaborativo, que serve ao versionamento de código e de apoio ao desenvolvimento de softwares gratuitos e comerciais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g1f2de27b8f5_0_0"/>
          <p:cNvPicPr preferRelativeResize="0"/>
          <p:nvPr/>
        </p:nvPicPr>
        <p:blipFill rotWithShape="1">
          <a:blip r:embed="rId4">
            <a:alphaModFix/>
          </a:blip>
          <a:srcRect b="25350" l="32800" r="44349" t="5311"/>
          <a:stretch/>
        </p:blipFill>
        <p:spPr>
          <a:xfrm>
            <a:off x="6477550" y="6530675"/>
            <a:ext cx="1782900" cy="27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f2de27b8f5_0_0"/>
          <p:cNvSpPr/>
          <p:nvPr/>
        </p:nvSpPr>
        <p:spPr>
          <a:xfrm>
            <a:off x="3091300" y="6530650"/>
            <a:ext cx="1782900" cy="27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1f2de27b8f5_0_0"/>
          <p:cNvPicPr preferRelativeResize="0"/>
          <p:nvPr/>
        </p:nvPicPr>
        <p:blipFill rotWithShape="1">
          <a:blip r:embed="rId4">
            <a:alphaModFix/>
          </a:blip>
          <a:srcRect b="25551" l="-3612" r="80762" t="5110"/>
          <a:stretch/>
        </p:blipFill>
        <p:spPr>
          <a:xfrm>
            <a:off x="3091300" y="6530675"/>
            <a:ext cx="1782900" cy="275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f2de27b8f5_0_0"/>
          <p:cNvPicPr preferRelativeResize="0"/>
          <p:nvPr/>
        </p:nvPicPr>
        <p:blipFill rotWithShape="1">
          <a:blip r:embed="rId4">
            <a:alphaModFix/>
          </a:blip>
          <a:srcRect b="26376" l="72447" r="4702" t="4285"/>
          <a:stretch/>
        </p:blipFill>
        <p:spPr>
          <a:xfrm>
            <a:off x="12211625" y="6530675"/>
            <a:ext cx="1782900" cy="27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f2de27b8f5_0_0"/>
          <p:cNvSpPr txBox="1"/>
          <p:nvPr/>
        </p:nvSpPr>
        <p:spPr>
          <a:xfrm>
            <a:off x="2433263" y="9400550"/>
            <a:ext cx="278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Pasta/ diretório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f2de27b8f5_0_0"/>
          <p:cNvSpPr txBox="1"/>
          <p:nvPr/>
        </p:nvSpPr>
        <p:spPr>
          <a:xfrm>
            <a:off x="5993525" y="9400550"/>
            <a:ext cx="35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Repositório Local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f2de27b8f5_0_0"/>
          <p:cNvSpPr txBox="1"/>
          <p:nvPr/>
        </p:nvSpPr>
        <p:spPr>
          <a:xfrm>
            <a:off x="11267175" y="9512600"/>
            <a:ext cx="350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Repositório Remoto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1f2de27b8f5_0_0"/>
          <p:cNvSpPr/>
          <p:nvPr/>
        </p:nvSpPr>
        <p:spPr>
          <a:xfrm>
            <a:off x="1806950" y="6093200"/>
            <a:ext cx="7508100" cy="3984600"/>
          </a:xfrm>
          <a:prstGeom prst="rect">
            <a:avLst/>
          </a:prstGeom>
          <a:noFill/>
          <a:ln cap="flat" cmpd="sng" w="76200">
            <a:solidFill>
              <a:srgbClr val="F050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g1f2de27b8f5_0_0"/>
          <p:cNvCxnSpPr/>
          <p:nvPr/>
        </p:nvCxnSpPr>
        <p:spPr>
          <a:xfrm flipH="1" rot="10800000">
            <a:off x="4594400" y="9006925"/>
            <a:ext cx="2577600" cy="13800"/>
          </a:xfrm>
          <a:prstGeom prst="straightConnector1">
            <a:avLst/>
          </a:prstGeom>
          <a:noFill/>
          <a:ln cap="flat" cmpd="sng" w="76200">
            <a:solidFill>
              <a:srgbClr val="F0503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g1f2de27b8f5_0_0"/>
          <p:cNvSpPr/>
          <p:nvPr/>
        </p:nvSpPr>
        <p:spPr>
          <a:xfrm>
            <a:off x="11309925" y="6095150"/>
            <a:ext cx="3417900" cy="3984600"/>
          </a:xfrm>
          <a:prstGeom prst="rect">
            <a:avLst/>
          </a:prstGeom>
          <a:noFill/>
          <a:ln cap="flat" cmpd="sng" w="76200">
            <a:solidFill>
              <a:srgbClr val="D9BD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g1f2de27b8f5_0_0"/>
          <p:cNvCxnSpPr/>
          <p:nvPr/>
        </p:nvCxnSpPr>
        <p:spPr>
          <a:xfrm flipH="1" rot="10800000">
            <a:off x="9315050" y="8082350"/>
            <a:ext cx="2353200" cy="10200"/>
          </a:xfrm>
          <a:prstGeom prst="straightConnector1">
            <a:avLst/>
          </a:prstGeom>
          <a:noFill/>
          <a:ln cap="flat" cmpd="sng" w="76200">
            <a:solidFill>
              <a:srgbClr val="F0503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1f2de27b8f5_0_0"/>
          <p:cNvCxnSpPr/>
          <p:nvPr/>
        </p:nvCxnSpPr>
        <p:spPr>
          <a:xfrm flipH="1" rot="10800000">
            <a:off x="8956725" y="8584925"/>
            <a:ext cx="2353200" cy="10200"/>
          </a:xfrm>
          <a:prstGeom prst="straightConnector1">
            <a:avLst/>
          </a:prstGeom>
          <a:noFill/>
          <a:ln cap="flat" cmpd="sng" w="76200">
            <a:solidFill>
              <a:srgbClr val="D9BD34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26" name="Google Shape;126;g1f2de27b8f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24" y="1833850"/>
            <a:ext cx="6562781" cy="2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f2de27b8f5_0_0"/>
          <p:cNvSpPr txBox="1"/>
          <p:nvPr/>
        </p:nvSpPr>
        <p:spPr>
          <a:xfrm>
            <a:off x="6477550" y="8595125"/>
            <a:ext cx="197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.git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99b644618_0_0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c99b644618_0_0"/>
          <p:cNvSpPr txBox="1"/>
          <p:nvPr/>
        </p:nvSpPr>
        <p:spPr>
          <a:xfrm>
            <a:off x="673450" y="910450"/>
            <a:ext cx="1761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o GitHub? - </a:t>
            </a: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https://dontpad.com/git_aula1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c99b644618_0_0"/>
          <p:cNvSpPr txBox="1"/>
          <p:nvPr/>
        </p:nvSpPr>
        <p:spPr>
          <a:xfrm>
            <a:off x="1425450" y="2835650"/>
            <a:ext cx="154371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Github é como se fosse uma “rede social”, pois lá podemos fazer a mesma coisa que fazemos no Facebook, Instagram e Twitter como por exemplo: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Criar uma conta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Dar “Like”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Seguir pessoas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Realizar publicações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Compartilhar publicações</a:t>
            </a:r>
            <a:endParaRPr i="0" sz="3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g2c99b6446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325" y="3673950"/>
            <a:ext cx="8410665" cy="473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4274df3b9_0_4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c4274df3b9_0_4"/>
          <p:cNvSpPr txBox="1"/>
          <p:nvPr/>
        </p:nvSpPr>
        <p:spPr>
          <a:xfrm>
            <a:off x="673450" y="910450"/>
            <a:ext cx="1761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o GitHub? - </a:t>
            </a: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https://dontpad.com/git_aula1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c4274df3b9_0_4"/>
          <p:cNvSpPr txBox="1"/>
          <p:nvPr/>
        </p:nvSpPr>
        <p:spPr>
          <a:xfrm>
            <a:off x="1425450" y="2172900"/>
            <a:ext cx="154371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GitHub é uma plataforma em nuvem onde você pode armazenar, compartilhar e trabalhar em conjunto com outras pessoas para escrever seu código.</a:t>
            </a:r>
            <a:endParaRPr sz="3000">
              <a:solidFill>
                <a:srgbClr val="E6ED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O GitHub permite:</a:t>
            </a:r>
            <a:endParaRPr sz="3000">
              <a:solidFill>
                <a:srgbClr val="E6ED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DF3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Mostrar ou compartilhar seu trabalho.</a:t>
            </a:r>
            <a:endParaRPr sz="3000">
              <a:solidFill>
                <a:srgbClr val="E6ED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Monitorar e gerenciar alterações no seu código ao longo do tempo.</a:t>
            </a:r>
            <a:endParaRPr sz="3000">
              <a:solidFill>
                <a:srgbClr val="E6ED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Deixar outras pessoas fazerem revisão do seu código e realizarem melhorias.</a:t>
            </a:r>
            <a:endParaRPr sz="3000">
              <a:solidFill>
                <a:srgbClr val="E6ED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3000"/>
              <a:buFont typeface="Poppins"/>
              <a:buChar char="●"/>
            </a:pPr>
            <a:r>
              <a:rPr lang="en-US" sz="3000">
                <a:solidFill>
                  <a:srgbClr val="E6EDF3"/>
                </a:solidFill>
                <a:latin typeface="Poppins"/>
                <a:ea typeface="Poppins"/>
                <a:cs typeface="Poppins"/>
                <a:sym typeface="Poppins"/>
              </a:rPr>
              <a:t>Colaborar em um projeto de outra pessoa.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500bef37b_0_42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c500bef37b_0_42"/>
          <p:cNvSpPr txBox="1"/>
          <p:nvPr/>
        </p:nvSpPr>
        <p:spPr>
          <a:xfrm>
            <a:off x="673450" y="910450"/>
            <a:ext cx="1761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Repositório? - </a:t>
            </a: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https://dontpad.com/git_aula1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c500bef37b_0_42"/>
          <p:cNvSpPr txBox="1"/>
          <p:nvPr/>
        </p:nvSpPr>
        <p:spPr>
          <a:xfrm>
            <a:off x="1425450" y="2172900"/>
            <a:ext cx="15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 repositório é um local onde é armazenado o código de um determinado projeto em que estamos trabalhando.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repositório pode ser local ou remoto.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g2c500bef37b_0_42"/>
          <p:cNvSpPr/>
          <p:nvPr/>
        </p:nvSpPr>
        <p:spPr>
          <a:xfrm>
            <a:off x="293075" y="3461975"/>
            <a:ext cx="7570200" cy="64815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c500bef37b_0_42"/>
          <p:cNvSpPr txBox="1"/>
          <p:nvPr/>
        </p:nvSpPr>
        <p:spPr>
          <a:xfrm>
            <a:off x="2653475" y="3847425"/>
            <a:ext cx="48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Repositório Local</a:t>
            </a:r>
            <a:r>
              <a:rPr b="1" lang="en-US" sz="42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4200">
              <a:solidFill>
                <a:srgbClr val="D9BD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g2c500bef37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00" y="3360650"/>
            <a:ext cx="1804850" cy="18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c500bef37b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950" y="3901450"/>
            <a:ext cx="1006600" cy="1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500bef37b_0_42"/>
          <p:cNvSpPr/>
          <p:nvPr/>
        </p:nvSpPr>
        <p:spPr>
          <a:xfrm>
            <a:off x="8230350" y="3512625"/>
            <a:ext cx="9317700" cy="6481500"/>
          </a:xfrm>
          <a:prstGeom prst="rect">
            <a:avLst/>
          </a:prstGeom>
          <a:solidFill>
            <a:srgbClr val="42424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c500bef37b_0_42"/>
          <p:cNvSpPr txBox="1"/>
          <p:nvPr/>
        </p:nvSpPr>
        <p:spPr>
          <a:xfrm>
            <a:off x="673450" y="7345225"/>
            <a:ext cx="70197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Armazenado no seu computador;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Todas as alterações são feitas e registradas localmente;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Não acessível por outros a menos que compartilhado manualmente.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g2c500bef37b_0_42"/>
          <p:cNvSpPr txBox="1"/>
          <p:nvPr/>
        </p:nvSpPr>
        <p:spPr>
          <a:xfrm>
            <a:off x="503350" y="5172338"/>
            <a:ext cx="735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uma cópia do seu projeto que está armazenada no seu próprio computador. Contém todos os arquivos e histórico de versões do projeto.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g2c500bef37b_0_42"/>
          <p:cNvSpPr txBox="1"/>
          <p:nvPr/>
        </p:nvSpPr>
        <p:spPr>
          <a:xfrm>
            <a:off x="10590750" y="3898075"/>
            <a:ext cx="55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D9BD34"/>
                </a:solidFill>
                <a:latin typeface="Poppins"/>
                <a:ea typeface="Poppins"/>
                <a:cs typeface="Poppins"/>
                <a:sym typeface="Poppins"/>
              </a:rPr>
              <a:t>Repositório Remoto</a:t>
            </a:r>
            <a:endParaRPr b="1" sz="4200">
              <a:solidFill>
                <a:srgbClr val="D9BD3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" name="Google Shape;158;g2c500bef37b_0_42"/>
          <p:cNvSpPr txBox="1"/>
          <p:nvPr/>
        </p:nvSpPr>
        <p:spPr>
          <a:xfrm>
            <a:off x="8576250" y="6763275"/>
            <a:ext cx="86259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Armazenado em um servidor ou plataforma de hospedagem, como GitHub.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Pode ser acessado e colaborado por várias pessoas.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Char char="●"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Sincronizado com repositórios locais através de comandos Git.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g2c500bef37b_0_42"/>
          <p:cNvSpPr txBox="1"/>
          <p:nvPr/>
        </p:nvSpPr>
        <p:spPr>
          <a:xfrm>
            <a:off x="8440625" y="5222975"/>
            <a:ext cx="879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 uma cópia do seu projeto que está </a:t>
            </a: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armazenada em um servidor, </a:t>
            </a:r>
            <a:r>
              <a:rPr b="1"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como o GitHub.</a:t>
            </a:r>
            <a:r>
              <a:rPr b="1"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g2c500bef37b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5713" y="3513638"/>
            <a:ext cx="1569900" cy="1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c500bef37b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213" y="4081800"/>
            <a:ext cx="1046700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99b644618_0_41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c99b644618_0_41"/>
          <p:cNvSpPr txBox="1"/>
          <p:nvPr/>
        </p:nvSpPr>
        <p:spPr>
          <a:xfrm>
            <a:off x="673450" y="910450"/>
            <a:ext cx="1761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Repositório? - </a:t>
            </a: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https://dontpad.com/git_aula1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c99b644618_0_41"/>
          <p:cNvSpPr txBox="1"/>
          <p:nvPr/>
        </p:nvSpPr>
        <p:spPr>
          <a:xfrm>
            <a:off x="1425450" y="2172900"/>
            <a:ext cx="1543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 repositório é um local onde é armazenado o código de um determinado projeto em que estamos trabalhando. 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g2c99b644618_0_41"/>
          <p:cNvSpPr txBox="1"/>
          <p:nvPr/>
        </p:nvSpPr>
        <p:spPr>
          <a:xfrm>
            <a:off x="1517025" y="3429000"/>
            <a:ext cx="15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 repositório no GitHub pode ser privado ou público para todos acessarem, mas o mais importante é que neste local teremos acesso a toda a linha do tempo do nosso projeto, desde a sua criação até a sua versão mais recente.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" name="Google Shape;170;g2c99b64461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50" y="5146800"/>
            <a:ext cx="6527517" cy="49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c99b644618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967" y="5146800"/>
            <a:ext cx="7458263" cy="498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500bef37b_0_49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c500bef37b_0_49"/>
          <p:cNvSpPr txBox="1"/>
          <p:nvPr/>
        </p:nvSpPr>
        <p:spPr>
          <a:xfrm>
            <a:off x="673450" y="910450"/>
            <a:ext cx="1339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criar um Repositório? </a:t>
            </a:r>
            <a:endParaRPr b="1" i="0" sz="6000" u="none" cap="none" strike="noStrike">
              <a:solidFill>
                <a:srgbClr val="D9BD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c500bef37b_0_49"/>
          <p:cNvSpPr txBox="1"/>
          <p:nvPr/>
        </p:nvSpPr>
        <p:spPr>
          <a:xfrm>
            <a:off x="277375" y="2557575"/>
            <a:ext cx="8007900" cy="6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 criar um repositório precisamos de algumas coisas para ele: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Dono do projeto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A conta que vai ser o dono(a) do repositório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Nome: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O nome do repositório/projeto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Visibilidade: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 irá ser público ou privado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(Pode ser alterado)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</a:pP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Descrição: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Uma descrição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(Opcional)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Para o nosso primeiro projeto também teremos que adicionar um </a:t>
            </a: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arquivo </a:t>
            </a:r>
            <a:r>
              <a:rPr b="1"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README.MD</a:t>
            </a:r>
            <a:endParaRPr b="1"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g2c500bef37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725" y="2542013"/>
            <a:ext cx="9697925" cy="621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4274df3b9_0_15"/>
          <p:cNvSpPr/>
          <p:nvPr/>
        </p:nvSpPr>
        <p:spPr>
          <a:xfrm>
            <a:off x="0" y="910500"/>
            <a:ext cx="18288000" cy="923400"/>
          </a:xfrm>
          <a:prstGeom prst="rect">
            <a:avLst/>
          </a:prstGeom>
          <a:gradFill>
            <a:gsLst>
              <a:gs pos="0">
                <a:srgbClr val="66666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c4274df3b9_0_15"/>
          <p:cNvSpPr txBox="1"/>
          <p:nvPr/>
        </p:nvSpPr>
        <p:spPr>
          <a:xfrm>
            <a:off x="673450" y="910450"/>
            <a:ext cx="17614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CodeSpaces? - </a:t>
            </a: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https://dontpad.com/git_aula1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16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c4274df3b9_0_15"/>
          <p:cNvSpPr txBox="1"/>
          <p:nvPr/>
        </p:nvSpPr>
        <p:spPr>
          <a:xfrm>
            <a:off x="1425450" y="2172900"/>
            <a:ext cx="1543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Codespace é uma ambiente hospedado em nuvem, fornecido pelo Github que permite a nós editar os nossos códigos sem termos um editor de código instalado no nosso computador.</a:t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" name="Google Shape;187;g2c4274df3b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450" y="4014300"/>
            <a:ext cx="11004570" cy="57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